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0" r:id="rId3"/>
    <p:sldId id="285" r:id="rId4"/>
    <p:sldId id="282" r:id="rId5"/>
    <p:sldId id="287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026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Master subtitle style (date)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49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Text slide – long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Small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Large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No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0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3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377" y="70130"/>
            <a:ext cx="432689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33377" y="400040"/>
            <a:ext cx="4326895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7563" y="70130"/>
            <a:ext cx="46287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37563" y="400040"/>
            <a:ext cx="46287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54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623" y="70130"/>
            <a:ext cx="560527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15623" y="400040"/>
            <a:ext cx="5605277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0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0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9" r:id="rId9"/>
    <p:sldLayoutId id="2147483680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81" r:id="rId17"/>
    <p:sldLayoutId id="2147483682" r:id="rId18"/>
    <p:sldLayoutId id="2147483675" r:id="rId19"/>
    <p:sldLayoutId id="2147483683" r:id="rId20"/>
    <p:sldLayoutId id="2147483684" r:id="rId21"/>
    <p:sldLayoutId id="2147483676" r:id="rId22"/>
    <p:sldLayoutId id="2147483677" r:id="rId23"/>
    <p:sldLayoutId id="2147483678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im.Nimmer@ncdenr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6731" y="3733853"/>
            <a:ext cx="5017926" cy="7134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Department of Environmental Quality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2868" y="2348512"/>
            <a:ext cx="5851789" cy="614779"/>
          </a:xfrm>
        </p:spPr>
        <p:txBody>
          <a:bodyPr/>
          <a:lstStyle/>
          <a:p>
            <a:r>
              <a:rPr lang="en-US" dirty="0" smtClean="0"/>
              <a:t>Water Allocation Committee	 March 9, 2016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1113" y="660524"/>
            <a:ext cx="547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Interbasin Transfer Program Update</a:t>
            </a:r>
            <a:endParaRPr lang="en-US" sz="2400" i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13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Project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798485"/>
              </p:ext>
            </p:extLst>
          </p:nvPr>
        </p:nvGraphicFramePr>
        <p:xfrm>
          <a:off x="628650" y="1228725"/>
          <a:ext cx="7886700" cy="2480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774"/>
                <a:gridCol w="43299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Primary Applicant: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</a:rPr>
                        <a:t>Union County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Source Basin: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</a:rPr>
                        <a:t>Yadkin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Receiving </a:t>
                      </a:r>
                      <a:r>
                        <a:rPr lang="en-US" sz="2000" b="1" dirty="0" smtClean="0">
                          <a:effectLst/>
                        </a:rPr>
                        <a:t>Basin: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</a:rPr>
                        <a:t>Rocky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/>
                        </a:rPr>
                        <a:t>Grandfathered Allowance</a:t>
                      </a:r>
                      <a:r>
                        <a:rPr lang="en-US" sz="2000" b="1" baseline="0" dirty="0" smtClean="0">
                          <a:effectLst/>
                        </a:rPr>
                        <a:t>: 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effectLst/>
                        </a:rPr>
                        <a:t>N/A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/>
                        </a:rPr>
                        <a:t>Total Requested IBT </a:t>
                      </a:r>
                    </a:p>
                    <a:p>
                      <a:r>
                        <a:rPr lang="en-US" sz="2000" b="1" dirty="0" smtClean="0">
                          <a:effectLst/>
                        </a:rPr>
                        <a:t>(2050 Demands):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effectLst/>
                        </a:rPr>
                        <a:t>23 MGD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avg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day/max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mth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7625" marR="47625" marT="28575" marB="28575" anchor="ctr"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 smtClean="0"/>
              <a:t>Department of Environmental Quality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4376890"/>
            <a:ext cx="7886700" cy="544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New Certificate, following G.S. 143-215.22L(c-n)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0" y="435731"/>
            <a:ext cx="8991600" cy="6130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 rot="21368564">
            <a:off x="4365549" y="1709783"/>
            <a:ext cx="3896420" cy="979667"/>
          </a:xfrm>
          <a:custGeom>
            <a:avLst/>
            <a:gdLst>
              <a:gd name="connsiteX0" fmla="*/ 2976465 w 2976465"/>
              <a:gd name="connsiteY0" fmla="*/ 178152 h 1157866"/>
              <a:gd name="connsiteX1" fmla="*/ 1073020 w 2976465"/>
              <a:gd name="connsiteY1" fmla="*/ 75515 h 1157866"/>
              <a:gd name="connsiteX2" fmla="*/ 0 w 2976465"/>
              <a:gd name="connsiteY2" fmla="*/ 1157866 h 115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6465" h="1157866">
                <a:moveTo>
                  <a:pt x="2976465" y="178152"/>
                </a:moveTo>
                <a:cubicBezTo>
                  <a:pt x="2272781" y="45190"/>
                  <a:pt x="1569097" y="-87771"/>
                  <a:pt x="1073020" y="75515"/>
                </a:cubicBezTo>
                <a:cubicBezTo>
                  <a:pt x="576943" y="238801"/>
                  <a:pt x="288471" y="698333"/>
                  <a:pt x="0" y="1157866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00808" y="3048000"/>
            <a:ext cx="2085392" cy="1566572"/>
          </a:xfrm>
          <a:custGeom>
            <a:avLst/>
            <a:gdLst>
              <a:gd name="connsiteX0" fmla="*/ 0 w 2304661"/>
              <a:gd name="connsiteY0" fmla="*/ 1194318 h 1236890"/>
              <a:gd name="connsiteX1" fmla="*/ 1520890 w 2304661"/>
              <a:gd name="connsiteY1" fmla="*/ 1091681 h 1236890"/>
              <a:gd name="connsiteX2" fmla="*/ 2304661 w 2304661"/>
              <a:gd name="connsiteY2" fmla="*/ 0 h 1236890"/>
              <a:gd name="connsiteX3" fmla="*/ 2304661 w 2304661"/>
              <a:gd name="connsiteY3" fmla="*/ 0 h 123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4661" h="1236890">
                <a:moveTo>
                  <a:pt x="0" y="1194318"/>
                </a:moveTo>
                <a:cubicBezTo>
                  <a:pt x="568390" y="1242526"/>
                  <a:pt x="1136780" y="1290734"/>
                  <a:pt x="1520890" y="1091681"/>
                </a:cubicBezTo>
                <a:cubicBezTo>
                  <a:pt x="1905000" y="892628"/>
                  <a:pt x="2304661" y="0"/>
                  <a:pt x="2304661" y="0"/>
                </a:cubicBezTo>
                <a:lnTo>
                  <a:pt x="2304661" y="0"/>
                </a:lnTo>
              </a:path>
            </a:pathLst>
          </a:custGeom>
          <a:noFill/>
          <a:ln w="635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76400" y="4495800"/>
            <a:ext cx="124408" cy="1187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84308" y="1676400"/>
            <a:ext cx="124408" cy="1187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63554" y="3883249"/>
            <a:ext cx="863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Monroe 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4453812" y="3736133"/>
            <a:ext cx="124408" cy="1187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92566" y="904307"/>
            <a:ext cx="119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Cabarrus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8772" y="1428009"/>
            <a:ext cx="1048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Norwood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648186" y="685800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Lake </a:t>
            </a:r>
            <a:r>
              <a:rPr lang="en-US" sz="1200" dirty="0" err="1" smtClean="0"/>
              <a:t>Tillery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1" y="2438516"/>
            <a:ext cx="162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Mecklenburg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5696" y="2852824"/>
            <a:ext cx="119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2585" y="932021"/>
            <a:ext cx="119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Stanly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89224" y="4800600"/>
            <a:ext cx="119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Anson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2646" y="2328327"/>
            <a:ext cx="2239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Proposed 23.0 mgd IBT: Yadkin to Rocky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76385" y="4669956"/>
            <a:ext cx="224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Existing 5.0 </a:t>
            </a:r>
            <a:r>
              <a:rPr lang="en-US" i="1" dirty="0" err="1" smtClean="0"/>
              <a:t>mgd</a:t>
            </a:r>
            <a:r>
              <a:rPr lang="en-US" i="1" dirty="0" smtClean="0"/>
              <a:t> Grandfathered IBT: Catawba to Rocky</a:t>
            </a:r>
            <a:endParaRPr lang="en-US" i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453812" y="3190091"/>
            <a:ext cx="1424119" cy="678986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288947" y="2438517"/>
            <a:ext cx="0" cy="457083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810000" y="2743258"/>
            <a:ext cx="478947" cy="152342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23090" y="4370520"/>
            <a:ext cx="213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00B050"/>
                </a:solidFill>
              </a:rPr>
              <a:t>Rocky River Basin</a:t>
            </a:r>
            <a:endParaRPr lang="en-US" b="1" i="1" u="sng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20265" y="4117053"/>
            <a:ext cx="19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00B050"/>
                </a:solidFill>
              </a:rPr>
              <a:t>Yadkin River Basin</a:t>
            </a:r>
            <a:endParaRPr lang="en-US" b="1" i="1" u="sng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8888" y="180659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00B050"/>
                </a:solidFill>
              </a:rPr>
              <a:t>Catawba River Basin</a:t>
            </a:r>
            <a:endParaRPr lang="en-US" b="1" i="1" u="sng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917" y="4800600"/>
            <a:ext cx="162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South Carolina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925"/>
            <a:ext cx="7886700" cy="781647"/>
          </a:xfrm>
        </p:spPr>
        <p:txBody>
          <a:bodyPr/>
          <a:lstStyle/>
          <a:p>
            <a:r>
              <a:rPr lang="en-US" dirty="0"/>
              <a:t>IBT Process § 143-215.22L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04799" y="764778"/>
            <a:ext cx="8690517" cy="5684838"/>
            <a:chOff x="375" y="1800"/>
            <a:chExt cx="13680" cy="9171"/>
          </a:xfrm>
        </p:grpSpPr>
        <p:sp>
          <p:nvSpPr>
            <p:cNvPr id="6" name="AutoShape 5"/>
            <p:cNvSpPr>
              <a:spLocks noChangeAspect="1" noChangeArrowheads="1"/>
            </p:cNvSpPr>
            <p:nvPr/>
          </p:nvSpPr>
          <p:spPr bwMode="auto">
            <a:xfrm>
              <a:off x="375" y="1800"/>
              <a:ext cx="13680" cy="917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59" y="3844"/>
              <a:ext cx="13024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00B050"/>
                  </a:solidFill>
                  <a:sym typeface="Wingdings"/>
                </a:rPr>
                <a:t></a:t>
              </a:r>
              <a:r>
                <a:rPr lang="en-US" altLang="en-US" sz="2000" b="1" dirty="0">
                  <a:solidFill>
                    <a:srgbClr val="FF0000"/>
                  </a:solidFill>
                  <a:sym typeface="Wingdings"/>
                </a:rPr>
                <a:t> </a:t>
              </a:r>
              <a:r>
                <a:rPr lang="en-US" altLang="en-US" sz="2000" u="sng" dirty="0" smtClean="0">
                  <a:solidFill>
                    <a:srgbClr val="000000"/>
                  </a:solidFill>
                  <a:latin typeface="Arial Narrow" pitchFamily="34" charset="0"/>
                </a:rPr>
                <a:t>II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. Applicant submits draft environmental document (EIS or EA)</a:t>
              </a:r>
              <a:endParaRPr lang="en-US" altLang="en-US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619" y="2882"/>
              <a:ext cx="2700" cy="8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30 days notice of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public meetings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799" y="2924"/>
              <a:ext cx="3990" cy="540"/>
            </a:xfrm>
            <a:prstGeom prst="rect">
              <a:avLst/>
            </a:prstGeom>
            <a:solidFill>
              <a:srgbClr val="FF3300">
                <a:alpha val="54117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3+ Public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meetings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59" y="2054"/>
              <a:ext cx="12925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00B050"/>
                  </a:solidFill>
                  <a:sym typeface="Wingdings"/>
                </a:rPr>
                <a:t></a:t>
              </a:r>
              <a:r>
                <a:rPr lang="en-US" altLang="en-US" sz="2000" dirty="0">
                  <a:solidFill>
                    <a:srgbClr val="FF0000"/>
                  </a:solidFill>
                  <a:sym typeface="Wingdings"/>
                </a:rPr>
                <a:t> </a:t>
              </a:r>
              <a:r>
                <a:rPr lang="en-US" altLang="en-US" sz="2000" u="sng" dirty="0" smtClean="0">
                  <a:solidFill>
                    <a:srgbClr val="000000"/>
                  </a:solidFill>
                  <a:latin typeface="Arial Narrow" pitchFamily="34" charset="0"/>
                </a:rPr>
                <a:t>I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. Applicant submits Notice of Intent to file a petition</a:t>
              </a:r>
              <a:r>
                <a:rPr lang="en-US" altLang="en-US" sz="1000" u="sng" dirty="0">
                  <a:solidFill>
                    <a:srgbClr val="000000"/>
                  </a:solidFill>
                  <a:latin typeface="Arial Narrow" pitchFamily="34" charset="0"/>
                </a:rPr>
                <a:t>.</a:t>
              </a:r>
              <a:endParaRPr lang="en-US" alt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19" y="4562"/>
              <a:ext cx="1455" cy="15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" bIns="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30 days notice of public hearing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639" y="4583"/>
              <a:ext cx="1926" cy="1192"/>
            </a:xfrm>
            <a:prstGeom prst="rect">
              <a:avLst/>
            </a:prstGeom>
            <a:solidFill>
              <a:srgbClr val="FF3300">
                <a:alpha val="54117"/>
              </a:srgbClr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Public hearing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935" y="4583"/>
              <a:ext cx="2384" cy="11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Comments accepted for 30 days after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hearing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7889" y="4583"/>
              <a:ext cx="3143" cy="89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Written </a:t>
              </a:r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response to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comments prepared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1735" y="4801"/>
              <a:ext cx="1948" cy="194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Adequacy </a:t>
              </a:r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of environmental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document determined (DEQ issues ROD)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612" y="6563"/>
              <a:ext cx="7509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B050"/>
                  </a:solidFill>
                  <a:latin typeface="Arial Narrow" pitchFamily="34" charset="0"/>
                  <a:sym typeface="Wingdings"/>
                </a:rPr>
                <a:t> </a:t>
              </a:r>
              <a:r>
                <a:rPr lang="en-US" altLang="en-US" sz="2000" u="sng" dirty="0" smtClean="0">
                  <a:solidFill>
                    <a:srgbClr val="000000"/>
                  </a:solidFill>
                  <a:latin typeface="Arial Narrow" pitchFamily="34" charset="0"/>
                </a:rPr>
                <a:t>III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. Applicant submits petition to EMC</a:t>
              </a:r>
              <a:endParaRPr lang="en-US" altLang="en-US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700" y="7455"/>
              <a:ext cx="2101" cy="238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EMC issues Draft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Determination </a:t>
              </a:r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within 90 days of receiving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petition and adequacy of doc determined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557" y="7585"/>
              <a:ext cx="1800" cy="20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Public notice of draft determination and 30-day notice of hearings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6291" y="7850"/>
              <a:ext cx="2341" cy="1688"/>
            </a:xfrm>
            <a:prstGeom prst="rect">
              <a:avLst/>
            </a:prstGeom>
            <a:solidFill>
              <a:srgbClr val="FF3300">
                <a:alpha val="54117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2+ public hearings held within 60 days of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issuing draft </a:t>
              </a:r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determination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9280" y="8057"/>
              <a:ext cx="1783" cy="149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Comments accepted for 30 days after last hearing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1735" y="7768"/>
              <a:ext cx="1849" cy="149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Written </a:t>
              </a:r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response to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comments prepared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8273" y="10094"/>
              <a:ext cx="5311" cy="68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600" dirty="0">
                  <a:solidFill>
                    <a:srgbClr val="000000"/>
                  </a:solidFill>
                  <a:latin typeface="Arial Narrow" pitchFamily="34" charset="0"/>
                </a:rPr>
                <a:t>EMC issues final determination</a:t>
              </a:r>
            </a:p>
          </p:txBody>
        </p: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8789" y="6023"/>
              <a:ext cx="2243" cy="1182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Settlement discussions, if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requested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>
            <a:off x="6660995" y="3068528"/>
            <a:ext cx="0" cy="31396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8266771" y="5387777"/>
            <a:ext cx="7434" cy="518212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010829" y="2877015"/>
            <a:ext cx="185854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259980" y="1650380"/>
            <a:ext cx="810322" cy="7435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419922" y="2877015"/>
            <a:ext cx="289932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772722" y="2877015"/>
            <a:ext cx="275063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121912" y="3620429"/>
            <a:ext cx="341971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845968" y="4997258"/>
            <a:ext cx="480266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469723" y="4997258"/>
            <a:ext cx="593343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583044" y="4997258"/>
            <a:ext cx="379141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121912" y="4997258"/>
            <a:ext cx="401444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5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and Upcoming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957" y="1228728"/>
            <a:ext cx="8170126" cy="501967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200" dirty="0" smtClean="0"/>
              <a:t>Final EIS completed State Clearinghouse review February 11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One comment submitted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DOA determined no further environmental review action needed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Record of Decision (ROD) prepared by DEQ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Draft petition submitted by applicant February 23</a:t>
            </a:r>
            <a:r>
              <a:rPr lang="en-US" sz="2200" baseline="30000" dirty="0" smtClean="0"/>
              <a:t>rd</a:t>
            </a:r>
            <a:endParaRPr lang="en-US" sz="2200" dirty="0" smtClean="0"/>
          </a:p>
          <a:p>
            <a:pPr>
              <a:spcAft>
                <a:spcPts val="1200"/>
              </a:spcAft>
            </a:pPr>
            <a:r>
              <a:rPr lang="en-US" sz="2200" dirty="0" smtClean="0"/>
              <a:t>At the May WAC/EMC meetings: seek Draft Determination on petition for IBT certificate and assignment of </a:t>
            </a:r>
            <a:r>
              <a:rPr lang="en-US" sz="2200" smtClean="0"/>
              <a:t>hearing </a:t>
            </a:r>
            <a:r>
              <a:rPr lang="en-US" sz="2200" smtClean="0"/>
              <a:t>officer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1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 smtClean="0"/>
              <a:t>Department of Environmental Quality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2286000" y="2586597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Kim Nimmer</a:t>
            </a:r>
          </a:p>
          <a:p>
            <a:pPr lvl="0" algn="ctr"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NCDEQ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- Division of Water Resources</a:t>
            </a:r>
          </a:p>
          <a:p>
            <a:pPr lvl="0" algn="ctr">
              <a:spcBef>
                <a:spcPct val="20000"/>
              </a:spcBef>
            </a:pPr>
            <a:r>
              <a:rPr lang="en-US" b="1" dirty="0" smtClean="0">
                <a:solidFill>
                  <a:prstClr val="black">
                    <a:tint val="75000"/>
                  </a:prstClr>
                </a:solidFill>
                <a:latin typeface="Calibri"/>
                <a:hlinkClick r:id="rId3"/>
              </a:rPr>
              <a:t>kim.nimmer@ncdenr.gov</a:t>
            </a:r>
            <a:endParaRPr lang="en-US" b="1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919-707-9019</a:t>
            </a:r>
          </a:p>
        </p:txBody>
      </p:sp>
    </p:spTree>
    <p:extLst>
      <p:ext uri="{BB962C8B-B14F-4D97-AF65-F5344CB8AC3E}">
        <p14:creationId xmlns:p14="http://schemas.microsoft.com/office/powerpoint/2010/main" val="16547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2611</TotalTime>
  <Words>311</Words>
  <Application>Microsoft Office PowerPoint</Application>
  <PresentationFormat>On-screen Show (4:3)</PresentationFormat>
  <Paragraphs>68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Tahoma</vt:lpstr>
      <vt:lpstr>Times New Roman</vt:lpstr>
      <vt:lpstr>Wingdings</vt:lpstr>
      <vt:lpstr>2_Office Theme</vt:lpstr>
      <vt:lpstr>Department of Environmental Quality</vt:lpstr>
      <vt:lpstr>Proposed Project Description</vt:lpstr>
      <vt:lpstr>PowerPoint Presentation</vt:lpstr>
      <vt:lpstr>IBT Process § 143-215.22L</vt:lpstr>
      <vt:lpstr>Current and Upcoming Actions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Nimmer, Kim</cp:lastModifiedBy>
  <cp:revision>58</cp:revision>
  <dcterms:created xsi:type="dcterms:W3CDTF">2015-07-07T20:02:11Z</dcterms:created>
  <dcterms:modified xsi:type="dcterms:W3CDTF">2016-03-09T12:57:12Z</dcterms:modified>
</cp:coreProperties>
</file>